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1E441C-64EB-40E9-B04D-F95A6EBE303A}" type="datetimeFigureOut">
              <a:rPr lang="en-GB" smtClean="0">
                <a:solidFill>
                  <a:srgbClr val="C5D1D7"/>
                </a:solidFill>
              </a:rPr>
              <a:pPr/>
              <a:t>04/08/2016</a:t>
            </a:fld>
            <a:endParaRPr lang="en-GB">
              <a:solidFill>
                <a:srgbClr val="C5D1D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55291E-2B74-4116-A4CA-8CA064F37A2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>
              <a:solidFill>
                <a:srgbClr val="C5D1D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9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55291E-2B74-4116-A4CA-8CA064F37A2D}" type="slidenum">
              <a:rPr lang="en-GB" smtClean="0">
                <a:solidFill>
                  <a:srgbClr val="C5D1D7"/>
                </a:solidFill>
              </a:rPr>
              <a:pPr/>
              <a:t>‹nr.›</a:t>
            </a:fld>
            <a:endParaRPr lang="en-GB">
              <a:solidFill>
                <a:srgbClr val="C5D1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9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E441C-64EB-40E9-B04D-F95A6EBE303A}" type="datetimeFigureOut">
              <a:rPr lang="en-GB" smtClean="0"/>
              <a:pPr/>
              <a:t>04/08/2016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55291E-2B74-4116-A4CA-8CA064F37A2D}" type="slidenum">
              <a:rPr lang="en-GB" smtClean="0">
                <a:solidFill>
                  <a:srgbClr val="C5D1D7"/>
                </a:solidFill>
              </a:rPr>
              <a:pPr/>
              <a:t>‹nr.›</a:t>
            </a:fld>
            <a:endParaRPr lang="en-GB">
              <a:solidFill>
                <a:srgbClr val="C5D1D7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3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55291E-2B74-4116-A4CA-8CA064F37A2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6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1C-64EB-40E9-B04D-F95A6EBE303A}" type="datetimeFigureOut">
              <a:rPr lang="en-GB" smtClean="0">
                <a:solidFill>
                  <a:srgbClr val="C5D1D7"/>
                </a:solidFill>
              </a:rPr>
              <a:pPr/>
              <a:t>04/08/2016</a:t>
            </a:fld>
            <a:endParaRPr lang="en-GB">
              <a:solidFill>
                <a:srgbClr val="C5D1D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5D1D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291E-2B74-4116-A4CA-8CA064F37A2D}" type="slidenum">
              <a:rPr lang="en-GB" smtClean="0">
                <a:solidFill>
                  <a:srgbClr val="C5D1D7"/>
                </a:solidFill>
              </a:rPr>
              <a:pPr/>
              <a:t>‹nr.›</a:t>
            </a:fld>
            <a:endParaRPr lang="en-GB">
              <a:solidFill>
                <a:srgbClr val="C5D1D7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69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01E441C-64EB-40E9-B04D-F95A6EBE303A}" type="datetimeFigureOut">
              <a:rPr lang="en-GB" smtClean="0">
                <a:solidFill>
                  <a:srgbClr val="646B86"/>
                </a:solidFill>
              </a:rPr>
              <a:pPr/>
              <a:t>04/08/2016</a:t>
            </a:fld>
            <a:endParaRPr lang="en-GB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155291E-2B74-4116-A4CA-8CA064F37A2D}" type="slidenum">
              <a:rPr lang="en-GB" smtClean="0">
                <a:solidFill>
                  <a:srgbClr val="646B86"/>
                </a:solidFill>
              </a:rPr>
              <a:pPr/>
              <a:t>‹nr.›</a:t>
            </a:fld>
            <a:endParaRPr lang="en-GB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1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7" y="1700808"/>
            <a:ext cx="8352928" cy="4752528"/>
          </a:xfrm>
        </p:spPr>
        <p:txBody>
          <a:bodyPr>
            <a:normAutofit/>
          </a:bodyPr>
          <a:lstStyle/>
          <a:p>
            <a:r>
              <a:rPr lang="nl-NL" sz="1800" dirty="0" smtClean="0"/>
              <a:t>Is </a:t>
            </a:r>
            <a:r>
              <a:rPr lang="nl-NL" sz="1800" dirty="0"/>
              <a:t>er wel verschil in verwekker? Dus is verschil in (initiële) behandeling </a:t>
            </a:r>
            <a:r>
              <a:rPr lang="nl-NL" sz="1800" dirty="0" smtClean="0"/>
              <a:t>gerechtvaardigd. (zoals in SWAB richtlijn)</a:t>
            </a:r>
          </a:p>
          <a:p>
            <a:r>
              <a:rPr lang="en-US" sz="1600" dirty="0"/>
              <a:t>Gunderson CG, </a:t>
            </a:r>
            <a:r>
              <a:rPr lang="en-US" sz="1600" dirty="0" err="1"/>
              <a:t>Martinello</a:t>
            </a:r>
            <a:r>
              <a:rPr lang="en-US" sz="1600" dirty="0"/>
              <a:t> </a:t>
            </a:r>
            <a:r>
              <a:rPr lang="en-US" sz="1600" dirty="0" smtClean="0"/>
              <a:t>RA</a:t>
            </a:r>
            <a:r>
              <a:rPr lang="en-US" sz="1700" dirty="0" smtClean="0"/>
              <a:t>.</a:t>
            </a:r>
            <a:r>
              <a:rPr lang="en-US" sz="1800" dirty="0"/>
              <a:t> A systematic review of </a:t>
            </a:r>
            <a:r>
              <a:rPr lang="en-US" sz="1800" dirty="0" err="1"/>
              <a:t>bacteremias</a:t>
            </a:r>
            <a:r>
              <a:rPr lang="en-US" sz="1800" dirty="0"/>
              <a:t> in cellulitis and erysipelas. </a:t>
            </a:r>
            <a:r>
              <a:rPr lang="en-US" sz="1600" dirty="0"/>
              <a:t>J Infect2012; </a:t>
            </a:r>
            <a:r>
              <a:rPr lang="en-US" sz="1600" dirty="0" smtClean="0"/>
              <a:t>64:148–55</a:t>
            </a:r>
          </a:p>
          <a:p>
            <a:r>
              <a:rPr lang="en-US" sz="1800" dirty="0" err="1" smtClean="0"/>
              <a:t>Bewezen</a:t>
            </a:r>
            <a:r>
              <a:rPr lang="en-US" sz="1800" dirty="0" smtClean="0"/>
              <a:t> </a:t>
            </a:r>
            <a:r>
              <a:rPr lang="en-US" sz="1800" dirty="0" err="1" smtClean="0"/>
              <a:t>verwekkers</a:t>
            </a:r>
            <a:r>
              <a:rPr lang="en-US" sz="1800" dirty="0" smtClean="0"/>
              <a:t> </a:t>
            </a:r>
            <a:r>
              <a:rPr lang="en-US" sz="1800" dirty="0" err="1" smtClean="0"/>
              <a:t>huidinfectie</a:t>
            </a:r>
            <a:r>
              <a:rPr lang="en-US" sz="1800" dirty="0" smtClean="0"/>
              <a:t> met </a:t>
            </a:r>
            <a:r>
              <a:rPr lang="en-US" sz="1800" dirty="0" err="1" smtClean="0"/>
              <a:t>positieve</a:t>
            </a:r>
            <a:r>
              <a:rPr lang="en-US" sz="1800" dirty="0" smtClean="0"/>
              <a:t> </a:t>
            </a:r>
            <a:r>
              <a:rPr lang="en-US" sz="1800" dirty="0" err="1" smtClean="0"/>
              <a:t>bloedkweken</a:t>
            </a:r>
            <a:endParaRPr lang="en-US" sz="1800" dirty="0" smtClean="0"/>
          </a:p>
          <a:p>
            <a:r>
              <a:rPr lang="en-US" sz="1800" dirty="0" err="1" smtClean="0"/>
              <a:t>Matige</a:t>
            </a:r>
            <a:r>
              <a:rPr lang="en-US" sz="1800" dirty="0" smtClean="0"/>
              <a:t> </a:t>
            </a:r>
            <a:r>
              <a:rPr lang="en-US" sz="1800" dirty="0" err="1" smtClean="0"/>
              <a:t>methodologische</a:t>
            </a:r>
            <a:r>
              <a:rPr lang="en-US" sz="1800" dirty="0" smtClean="0"/>
              <a:t> </a:t>
            </a:r>
            <a:r>
              <a:rPr lang="en-US" sz="1800" dirty="0" err="1" smtClean="0"/>
              <a:t>kwaliteit</a:t>
            </a:r>
            <a:r>
              <a:rPr lang="en-US" sz="1800" dirty="0" smtClean="0"/>
              <a:t> systematic review. 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 smtClean="0"/>
              <a:t>Conclusie</a:t>
            </a:r>
            <a:r>
              <a:rPr lang="en-US" sz="1800" dirty="0" smtClean="0"/>
              <a:t>:</a:t>
            </a:r>
          </a:p>
          <a:p>
            <a:pPr marL="45720" indent="0">
              <a:buNone/>
            </a:pPr>
            <a:r>
              <a:rPr lang="nl-NL" sz="1800" dirty="0" smtClean="0"/>
              <a:t>Onderscheid cellulitis en erysipelas </a:t>
            </a:r>
            <a:r>
              <a:rPr lang="nl-NL" sz="1800" smtClean="0"/>
              <a:t>zit alleen in </a:t>
            </a:r>
            <a:r>
              <a:rPr lang="nl-NL" sz="1800" dirty="0" smtClean="0"/>
              <a:t>verschil in huidlaag maar niet in verwekker -&gt; dus geen onderscheid in behandeling</a:t>
            </a:r>
          </a:p>
          <a:p>
            <a:pPr marL="45720" indent="0">
              <a:buNone/>
            </a:pPr>
            <a:r>
              <a:rPr lang="nl-NL" sz="1800" dirty="0" smtClean="0"/>
              <a:t>Hoog percentage gramnegatieve staven: dit eerder indekken bij zieke </a:t>
            </a:r>
            <a:r>
              <a:rPr lang="nl-NL" sz="1800" dirty="0" err="1" smtClean="0"/>
              <a:t>patienten</a:t>
            </a:r>
            <a:r>
              <a:rPr lang="nl-NL" sz="1800" dirty="0" smtClean="0"/>
              <a:t> en/of niet verbeteren kliniek</a:t>
            </a:r>
          </a:p>
          <a:p>
            <a:pPr marL="45720" indent="0">
              <a:buNone/>
            </a:pPr>
            <a:endParaRPr lang="nl-NL" dirty="0"/>
          </a:p>
          <a:p>
            <a:pPr lvl="8" algn="r"/>
            <a:r>
              <a:rPr lang="nl-NL" dirty="0" smtClean="0"/>
              <a:t>J.L.J. </a:t>
            </a:r>
            <a:r>
              <a:rPr lang="nl-NL" dirty="0" err="1" smtClean="0"/>
              <a:t>Hanssen</a:t>
            </a:r>
            <a:r>
              <a:rPr lang="nl-NL" dirty="0" smtClean="0"/>
              <a:t>, 3-8-2016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CAT: </a:t>
            </a:r>
            <a:br>
              <a:rPr lang="en-US" dirty="0"/>
            </a:br>
            <a:r>
              <a:rPr lang="en-US" dirty="0"/>
              <a:t>cellulitis vs erysipelas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91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/>
              <a:t>Erysipelas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err="1" smtClean="0"/>
              <a:t>Streptoc</a:t>
            </a:r>
            <a:r>
              <a:rPr lang="nl-NL" dirty="0" smtClean="0"/>
              <a:t>: 75%</a:t>
            </a:r>
          </a:p>
          <a:p>
            <a:r>
              <a:rPr lang="nl-NL" dirty="0" smtClean="0"/>
              <a:t>St aureus: 14%</a:t>
            </a:r>
          </a:p>
          <a:p>
            <a:r>
              <a:rPr lang="nl-NL" dirty="0" smtClean="0"/>
              <a:t>Gram- staven: 11%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C</a:t>
            </a:r>
            <a:r>
              <a:rPr lang="nl-NL" b="1" dirty="0" smtClean="0"/>
              <a:t>ellulitis</a:t>
            </a:r>
            <a:endParaRPr lang="nl-NL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err="1"/>
              <a:t>Streptoc</a:t>
            </a:r>
            <a:r>
              <a:rPr lang="nl-NL" dirty="0"/>
              <a:t>: </a:t>
            </a:r>
            <a:r>
              <a:rPr lang="nl-NL" dirty="0" smtClean="0"/>
              <a:t>57%</a:t>
            </a:r>
            <a:endParaRPr lang="nl-NL" dirty="0"/>
          </a:p>
          <a:p>
            <a:r>
              <a:rPr lang="nl-NL" dirty="0"/>
              <a:t>St aureus: 14%</a:t>
            </a:r>
          </a:p>
          <a:p>
            <a:r>
              <a:rPr lang="nl-NL" dirty="0"/>
              <a:t>Gram- staven: </a:t>
            </a:r>
            <a:r>
              <a:rPr lang="nl-NL" dirty="0" smtClean="0"/>
              <a:t>28%</a:t>
            </a:r>
          </a:p>
          <a:p>
            <a:r>
              <a:rPr lang="nl-NL" dirty="0" smtClean="0"/>
              <a:t>Overig: 1%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</a:t>
            </a:r>
            <a:br>
              <a:rPr lang="nl-NL" dirty="0" smtClean="0"/>
            </a:br>
            <a:r>
              <a:rPr lang="nl-NL" dirty="0" smtClean="0"/>
              <a:t> </a:t>
            </a:r>
            <a:r>
              <a:rPr lang="nl-NL" sz="2400" dirty="0" smtClean="0"/>
              <a:t>percentage pos. bloedkweken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653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Grid</vt:lpstr>
      <vt:lpstr>CAT:  cellulitis vs erysipelas</vt:lpstr>
      <vt:lpstr>Resultaten  percentage pos. bloedkweken</vt:lpstr>
    </vt:vector>
  </TitlesOfParts>
  <Company>Rijnland Zorggroep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CAT:  cellulitis vs erysipelas</dc:title>
  <dc:creator>Hanssen, Jaap</dc:creator>
  <cp:lastModifiedBy>Anten, S</cp:lastModifiedBy>
  <cp:revision>3</cp:revision>
  <dcterms:created xsi:type="dcterms:W3CDTF">2016-08-04T08:23:10Z</dcterms:created>
  <dcterms:modified xsi:type="dcterms:W3CDTF">2016-08-04T13:37:46Z</dcterms:modified>
</cp:coreProperties>
</file>